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2" r:id="rId4"/>
    <p:sldId id="263" r:id="rId5"/>
    <p:sldId id="264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4669" autoAdjust="0"/>
  </p:normalViewPr>
  <p:slideViewPr>
    <p:cSldViewPr>
      <p:cViewPr>
        <p:scale>
          <a:sx n="94" d="100"/>
          <a:sy n="94" d="100"/>
        </p:scale>
        <p:origin x="-128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855EA-76A7-4835-A5AB-A416DC6B0E10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7F03B-4AFD-49F3-8CD9-3955D3F38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2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7F03B-4AFD-49F3-8CD9-3955D3F38A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30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7F03B-4AFD-49F3-8CD9-3955D3F38A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30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AFE0-3792-477D-B227-D3171E919DCA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FA60-34B9-479D-AE46-E7EB6E1A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7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AFE0-3792-477D-B227-D3171E919DCA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FA60-34B9-479D-AE46-E7EB6E1A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2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AFE0-3792-477D-B227-D3171E919DCA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FA60-34B9-479D-AE46-E7EB6E1A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9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AFE0-3792-477D-B227-D3171E919DCA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FA60-34B9-479D-AE46-E7EB6E1A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23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AFE0-3792-477D-B227-D3171E919DCA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FA60-34B9-479D-AE46-E7EB6E1A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74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AFE0-3792-477D-B227-D3171E919DCA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FA60-34B9-479D-AE46-E7EB6E1A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2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AFE0-3792-477D-B227-D3171E919DCA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FA60-34B9-479D-AE46-E7EB6E1A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30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AFE0-3792-477D-B227-D3171E919DCA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FA60-34B9-479D-AE46-E7EB6E1A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9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AFE0-3792-477D-B227-D3171E919DCA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FA60-34B9-479D-AE46-E7EB6E1A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99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AFE0-3792-477D-B227-D3171E919DCA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FA60-34B9-479D-AE46-E7EB6E1A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69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AFE0-3792-477D-B227-D3171E919DCA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FA60-34B9-479D-AE46-E7EB6E1A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74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DAFE0-3792-477D-B227-D3171E919DCA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CFA60-34B9-479D-AE46-E7EB6E1A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0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cculloj\Downloads\FORE Georgia-Logo_All Wh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8464550" cy="196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cculloj\Downloads\Georgia_PGA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2286000" cy="92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2600" y="3678686"/>
            <a:ext cx="4637808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The Official Golfers' E-Letter of the Georgia PGA</a:t>
            </a:r>
          </a:p>
          <a:p>
            <a:endParaRPr lang="en-US" sz="1600" i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en-US" sz="1600" i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en-US" sz="1600" i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RATES</a:t>
            </a:r>
          </a:p>
          <a:p>
            <a:pPr algn="ctr"/>
            <a:r>
              <a:rPr lang="en-US" sz="60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2019</a:t>
            </a:r>
            <a:endParaRPr lang="en-US" sz="6000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07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  <a:blipFill dpi="0" rotWithShape="1">
            <a:blip r:embed="rId2">
              <a:alphaModFix amt="75000"/>
            </a:blip>
            <a:srcRect/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mcculloj\Downloads\FORE_New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48362"/>
            <a:ext cx="3131778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cculloj\Downloads\Georgia_PGA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973502"/>
            <a:ext cx="1743074" cy="70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8766"/>
            <a:ext cx="9144000" cy="60083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47573"/>
            <a:ext cx="3815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E- Letter Marketing</a:t>
            </a:r>
            <a:endParaRPr lang="en-US" sz="2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36660"/>
            <a:ext cx="3655772" cy="4876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7372" y="1143000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Georgia" charset="0"/>
                <a:ea typeface="Georgia" charset="0"/>
                <a:cs typeface="Georgia" charset="0"/>
              </a:rPr>
              <a:t>Featured Story Template</a:t>
            </a:r>
            <a:endParaRPr lang="en-US" b="1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3138832" y="3505200"/>
            <a:ext cx="1888540" cy="484632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81600" y="3562850"/>
            <a:ext cx="227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468 x 60 banner ads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3000" y="2546562"/>
            <a:ext cx="3049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Featured story of the month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21" name="Left Arrow 20"/>
          <p:cNvSpPr/>
          <p:nvPr/>
        </p:nvSpPr>
        <p:spPr>
          <a:xfrm>
            <a:off x="2971800" y="2499443"/>
            <a:ext cx="1888540" cy="484632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325145" y="4298642"/>
            <a:ext cx="3294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Supporting stories/other news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23" name="Left Arrow 22"/>
          <p:cNvSpPr/>
          <p:nvPr/>
        </p:nvSpPr>
        <p:spPr>
          <a:xfrm>
            <a:off x="3360378" y="4240992"/>
            <a:ext cx="1888540" cy="484632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1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4" y="742510"/>
            <a:ext cx="4035277" cy="5410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  <a:blipFill dpi="0" rotWithShape="1">
            <a:blip r:embed="rId3">
              <a:alphaModFix amt="75000"/>
            </a:blip>
            <a:srcRect/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mcculloj\Downloads\FORE_New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48362"/>
            <a:ext cx="3131778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cculloj\Downloads\Georgia_PGA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973502"/>
            <a:ext cx="1743074" cy="70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8766"/>
            <a:ext cx="9144000" cy="60083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47573"/>
            <a:ext cx="3724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E-Letter Marketing</a:t>
            </a:r>
            <a:endParaRPr lang="en-US" sz="2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7372" y="1143000"/>
            <a:ext cx="2802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Georgia" charset="0"/>
                <a:ea typeface="Georgia" charset="0"/>
                <a:cs typeface="Georgia" charset="0"/>
              </a:rPr>
              <a:t>Regular feed template</a:t>
            </a:r>
            <a:endParaRPr lang="en-US" b="1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2470" y="2665605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468</a:t>
            </a:r>
            <a:r>
              <a:rPr lang="en-US" dirty="0" smtClean="0"/>
              <a:t> x 60 banner ads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027372" y="1694634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Will have 5 news stories included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21" name="Left Arrow 20"/>
          <p:cNvSpPr/>
          <p:nvPr/>
        </p:nvSpPr>
        <p:spPr>
          <a:xfrm>
            <a:off x="3043930" y="2607788"/>
            <a:ext cx="1888540" cy="484632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60763" y="4393160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468</a:t>
            </a:r>
            <a:r>
              <a:rPr lang="en-US" dirty="0" smtClean="0"/>
              <a:t> x 60 banner ads</a:t>
            </a:r>
            <a:endParaRPr lang="en-US" dirty="0"/>
          </a:p>
        </p:txBody>
      </p:sp>
      <p:sp>
        <p:nvSpPr>
          <p:cNvPr id="17" name="Left Arrow 16"/>
          <p:cNvSpPr/>
          <p:nvPr/>
        </p:nvSpPr>
        <p:spPr>
          <a:xfrm>
            <a:off x="3043930" y="4336834"/>
            <a:ext cx="1888540" cy="484632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1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  <a:blipFill dpi="0" rotWithShape="1">
            <a:blip r:embed="rId3">
              <a:alphaModFix amt="75000"/>
            </a:blip>
            <a:srcRect/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mcculloj\Downloads\FORE_New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48362"/>
            <a:ext cx="3131778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cculloj\Downloads\Georgia_PGA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973502"/>
            <a:ext cx="1743074" cy="70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8766"/>
            <a:ext cx="9144000" cy="60083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47573"/>
            <a:ext cx="5065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E-Letter Advertising Rates</a:t>
            </a:r>
            <a:endParaRPr lang="en-US" sz="2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38200" y="838200"/>
            <a:ext cx="7924800" cy="3657600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 smtClean="0">
                <a:latin typeface="Georgia" panose="02040502050405020303" pitchFamily="18" charset="0"/>
              </a:rPr>
              <a:t>Banner Ads  </a:t>
            </a:r>
            <a:r>
              <a:rPr lang="en-US" sz="1800" dirty="0" smtClean="0">
                <a:latin typeface="Georgia" panose="02040502050405020303" pitchFamily="18" charset="0"/>
              </a:rPr>
              <a:t>– 2 sizes </a:t>
            </a:r>
            <a:r>
              <a:rPr lang="en-US" sz="1200" dirty="0" smtClean="0">
                <a:latin typeface="Georgia" panose="02040502050405020303" pitchFamily="18" charset="0"/>
              </a:rPr>
              <a:t>(468x60</a:t>
            </a:r>
            <a:r>
              <a:rPr lang="en-US" sz="1200" dirty="0">
                <a:latin typeface="Georgia" panose="02040502050405020303" pitchFamily="18" charset="0"/>
              </a:rPr>
              <a:t>) (728x90) </a:t>
            </a:r>
            <a:r>
              <a:rPr lang="en-US" sz="1800" dirty="0" smtClean="0">
                <a:latin typeface="Georgia" panose="02040502050405020303" pitchFamily="18" charset="0"/>
              </a:rPr>
              <a:t>	$200 per month*</a:t>
            </a:r>
            <a:br>
              <a:rPr lang="en-US" sz="1800" dirty="0" smtClean="0">
                <a:latin typeface="Georgia" panose="02040502050405020303" pitchFamily="18" charset="0"/>
              </a:rPr>
            </a:br>
            <a:r>
              <a:rPr lang="en-US" sz="1800" b="1" dirty="0" smtClean="0">
                <a:latin typeface="Georgia" panose="02040502050405020303" pitchFamily="18" charset="0"/>
              </a:rPr>
              <a:t>Video Ads </a:t>
            </a:r>
            <a:r>
              <a:rPr lang="en-US" sz="1800" dirty="0" smtClean="0">
                <a:latin typeface="Georgia" panose="02040502050405020303" pitchFamily="18" charset="0"/>
              </a:rPr>
              <a:t>- :30 spots			$300 per month</a:t>
            </a:r>
            <a:br>
              <a:rPr lang="en-US" sz="1800" dirty="0" smtClean="0">
                <a:latin typeface="Georgia" panose="02040502050405020303" pitchFamily="18" charset="0"/>
              </a:rPr>
            </a:br>
            <a:r>
              <a:rPr lang="en-US" sz="1800" b="1" dirty="0" smtClean="0">
                <a:latin typeface="Georgia" panose="02040502050405020303" pitchFamily="18" charset="0"/>
              </a:rPr>
              <a:t>Feature Article – Course of the Month</a:t>
            </a:r>
            <a:r>
              <a:rPr lang="en-US" sz="1800" dirty="0" smtClean="0">
                <a:latin typeface="Georgia" panose="02040502050405020303" pitchFamily="18" charset="0"/>
              </a:rPr>
              <a:t>	$750*</a:t>
            </a:r>
            <a:br>
              <a:rPr lang="en-US" sz="1800" dirty="0" smtClean="0">
                <a:latin typeface="Georgia" panose="02040502050405020303" pitchFamily="18" charset="0"/>
              </a:rPr>
            </a:br>
            <a:r>
              <a:rPr lang="en-US" sz="1800" b="1" dirty="0" smtClean="0">
                <a:latin typeface="Georgia" panose="02040502050405020303" pitchFamily="18" charset="0"/>
              </a:rPr>
              <a:t>Display Ad Newsletter</a:t>
            </a:r>
            <a:r>
              <a:rPr lang="en-US" sz="1800" dirty="0" smtClean="0">
                <a:latin typeface="Georgia" panose="02040502050405020303" pitchFamily="18" charset="0"/>
              </a:rPr>
              <a:t>–600 </a:t>
            </a:r>
            <a:r>
              <a:rPr lang="en-US" sz="1800" dirty="0">
                <a:latin typeface="Georgia" panose="02040502050405020303" pitchFamily="18" charset="0"/>
              </a:rPr>
              <a:t>x 665 </a:t>
            </a:r>
            <a:r>
              <a:rPr lang="en-US" sz="1800" dirty="0" smtClean="0">
                <a:latin typeface="Georgia" panose="02040502050405020303" pitchFamily="18" charset="0"/>
              </a:rPr>
              <a:t>pixels   $750</a:t>
            </a:r>
            <a:br>
              <a:rPr lang="en-US" sz="1800" dirty="0" smtClean="0">
                <a:latin typeface="Georgia" panose="02040502050405020303" pitchFamily="18" charset="0"/>
              </a:rPr>
            </a:br>
            <a:r>
              <a:rPr lang="en-US" sz="1800" b="1" dirty="0" smtClean="0">
                <a:latin typeface="Georgia" panose="02040502050405020303" pitchFamily="18" charset="0"/>
              </a:rPr>
              <a:t>Display Banners</a:t>
            </a:r>
            <a:r>
              <a:rPr lang="en-US" sz="1800" dirty="0" smtClean="0">
                <a:latin typeface="Georgia" panose="02040502050405020303" pitchFamily="18" charset="0"/>
              </a:rPr>
              <a:t>:</a:t>
            </a:r>
            <a:br>
              <a:rPr lang="en-US" sz="1800" dirty="0" smtClean="0">
                <a:latin typeface="Georgia" panose="02040502050405020303" pitchFamily="18" charset="0"/>
              </a:rPr>
            </a:br>
            <a:r>
              <a:rPr lang="en-US" sz="1800" dirty="0" smtClean="0">
                <a:latin typeface="Georgia" panose="02040502050405020303" pitchFamily="18" charset="0"/>
              </a:rPr>
              <a:t>   Medium Rectangle (300 x 250)		$200 per month</a:t>
            </a:r>
            <a:br>
              <a:rPr lang="en-US" sz="1800" dirty="0" smtClean="0">
                <a:latin typeface="Georgia" panose="02040502050405020303" pitchFamily="18" charset="0"/>
              </a:rPr>
            </a:br>
            <a:r>
              <a:rPr lang="en-US" sz="1800" dirty="0">
                <a:latin typeface="Georgia" panose="02040502050405020303" pitchFamily="18" charset="0"/>
              </a:rPr>
              <a:t> </a:t>
            </a:r>
            <a:r>
              <a:rPr lang="en-US" sz="1800" dirty="0" smtClean="0">
                <a:latin typeface="Georgia" panose="02040502050405020303" pitchFamily="18" charset="0"/>
              </a:rPr>
              <a:t>  Sky Scraper (300 x 600)			$250 per month 		            		</a:t>
            </a:r>
            <a:endParaRPr lang="en-US" sz="1800" dirty="0">
              <a:latin typeface="Georgia" panose="02040502050405020303" pitchFamily="18" charset="0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086600" cy="1447800"/>
          </a:xfrm>
        </p:spPr>
        <p:txBody>
          <a:bodyPr>
            <a:normAutofit/>
          </a:bodyPr>
          <a:lstStyle/>
          <a:p>
            <a:pPr algn="l"/>
            <a:endParaRPr lang="en-US" sz="18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l"/>
            <a:endParaRPr lang="en-US" sz="18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* Includes banners on E-Letter and Fore Georgia Home Page</a:t>
            </a:r>
            <a:endParaRPr lang="en-US" sz="18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74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  <a:blipFill dpi="0" rotWithShape="1">
            <a:blip r:embed="rId3">
              <a:alphaModFix amt="75000"/>
            </a:blip>
            <a:srcRect/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mcculloj\Downloads\FORE_New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48362"/>
            <a:ext cx="3131778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cculloj\Downloads\Georgia_PGA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973502"/>
            <a:ext cx="1743074" cy="70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8766"/>
            <a:ext cx="9144000" cy="60083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47573"/>
            <a:ext cx="4689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E-Blast Advertising Rate</a:t>
            </a:r>
            <a:endParaRPr lang="en-US" sz="2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8153400" cy="4114800"/>
          </a:xfrm>
        </p:spPr>
        <p:txBody>
          <a:bodyPr>
            <a:normAutofit/>
          </a:bodyPr>
          <a:lstStyle/>
          <a:p>
            <a:r>
              <a:rPr lang="en-US" sz="4000" smtClean="0">
                <a:latin typeface="Georgia" panose="02040502050405020303" pitchFamily="18" charset="0"/>
              </a:rPr>
              <a:t>40,000 </a:t>
            </a:r>
            <a:r>
              <a:rPr lang="en-US" sz="4000" dirty="0" smtClean="0">
                <a:latin typeface="Georgia" panose="02040502050405020303" pitchFamily="18" charset="0"/>
              </a:rPr>
              <a:t>Plus Circulation</a:t>
            </a:r>
            <a:r>
              <a:rPr lang="en-US" sz="1800" dirty="0" smtClean="0">
                <a:latin typeface="Georgia" panose="02040502050405020303" pitchFamily="18" charset="0"/>
              </a:rPr>
              <a:t>	</a:t>
            </a:r>
            <a:br>
              <a:rPr lang="en-US" sz="1800" dirty="0" smtClean="0">
                <a:latin typeface="Georgia" panose="02040502050405020303" pitchFamily="18" charset="0"/>
              </a:rPr>
            </a:br>
            <a:r>
              <a:rPr lang="en-US" sz="6700" dirty="0" smtClean="0">
                <a:latin typeface="Georgia" panose="02040502050405020303" pitchFamily="18" charset="0"/>
              </a:rPr>
              <a:t>$</a:t>
            </a:r>
            <a:r>
              <a:rPr lang="en-US" sz="6700" dirty="0">
                <a:latin typeface="Georgia" panose="02040502050405020303" pitchFamily="18" charset="0"/>
              </a:rPr>
              <a:t>2</a:t>
            </a:r>
            <a:r>
              <a:rPr lang="en-US" sz="6700" dirty="0" smtClean="0">
                <a:latin typeface="Georgia" panose="02040502050405020303" pitchFamily="18" charset="0"/>
              </a:rPr>
              <a:t>,000*</a:t>
            </a:r>
            <a:r>
              <a:rPr lang="en-US" dirty="0" smtClean="0">
                <a:latin typeface="Georgia" panose="02040502050405020303" pitchFamily="18" charset="0"/>
              </a:rPr>
              <a:t/>
            </a:r>
            <a:br>
              <a:rPr lang="en-US" dirty="0" smtClean="0">
                <a:latin typeface="Georgia" panose="02040502050405020303" pitchFamily="18" charset="0"/>
              </a:rPr>
            </a:br>
            <a:r>
              <a:rPr lang="en-US" dirty="0" smtClean="0">
                <a:latin typeface="Georgia" panose="02040502050405020303" pitchFamily="18" charset="0"/>
              </a:rPr>
              <a:t/>
            </a:r>
            <a:br>
              <a:rPr lang="en-US" dirty="0" smtClean="0">
                <a:latin typeface="Georgia" panose="02040502050405020303" pitchFamily="18" charset="0"/>
              </a:rPr>
            </a:br>
            <a:r>
              <a:rPr lang="en-US" sz="1800" dirty="0" smtClean="0">
                <a:latin typeface="Georgia" panose="02040502050405020303" pitchFamily="18" charset="0"/>
              </a:rPr>
              <a:t>	            		</a:t>
            </a:r>
            <a:endParaRPr lang="en-US" sz="1800" dirty="0">
              <a:latin typeface="Georgia" panose="02040502050405020303" pitchFamily="18" charset="0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086600" cy="144780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*Additional 34,000 Facebook followers also increase your exposure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*Multiple Eblast qualify for the discount price of $1,700</a:t>
            </a:r>
            <a:endParaRPr lang="en-US" sz="18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*Copy due two (2) weeks in advance if not created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*Creative must be in html and is due one (1) week in advance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97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cculloj\Downloads\FORE Georgia-Logo_All Wh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8464550" cy="196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cculloj\Downloads\Georgia_PGA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2286000" cy="92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2600" y="3678686"/>
            <a:ext cx="5482591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     The Official Golfers' E-Letter of the Georgia PGA</a:t>
            </a:r>
          </a:p>
          <a:p>
            <a:pPr algn="ctr"/>
            <a:r>
              <a:rPr lang="en-US" sz="60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2019</a:t>
            </a:r>
            <a:endParaRPr lang="en-US" sz="6000" i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4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Call or email us at 404.200.4653</a:t>
            </a:r>
            <a:endParaRPr lang="en-US" sz="2400" i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4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foregeorgia@comcast.net</a:t>
            </a:r>
          </a:p>
        </p:txBody>
      </p:sp>
    </p:spTree>
    <p:extLst>
      <p:ext uri="{BB962C8B-B14F-4D97-AF65-F5344CB8AC3E}">
        <p14:creationId xmlns:p14="http://schemas.microsoft.com/office/powerpoint/2010/main" val="200171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150</Words>
  <Application>Microsoft Office PowerPoint</Application>
  <PresentationFormat>On-screen Show (4:3)</PresentationFormat>
  <Paragraphs>34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Banner Ads  – 2 sizes (468x60) (728x90)  $200 per month* Video Ads - :30 spots   $300 per month Feature Article – Course of the Month $750* Display Ad Newsletter–600 x 665 pixels   $750 Display Banners:    Medium Rectangle (300 x 250)  $200 per month    Sky Scraper (300 x 600)   $250 per month                 </vt:lpstr>
      <vt:lpstr>40,000 Plus Circulation  $2,000*                 </vt:lpstr>
      <vt:lpstr>PowerPoint Presentation</vt:lpstr>
    </vt:vector>
  </TitlesOfParts>
  <Company>CryoLife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McCullough</dc:creator>
  <cp:lastModifiedBy>FORE Georgia</cp:lastModifiedBy>
  <cp:revision>35</cp:revision>
  <dcterms:created xsi:type="dcterms:W3CDTF">2016-03-18T15:34:48Z</dcterms:created>
  <dcterms:modified xsi:type="dcterms:W3CDTF">2019-01-09T12:14:15Z</dcterms:modified>
</cp:coreProperties>
</file>